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72" r:id="rId6"/>
    <p:sldId id="258" r:id="rId7"/>
    <p:sldId id="376" r:id="rId8"/>
    <p:sldId id="259" r:id="rId9"/>
    <p:sldId id="263" r:id="rId10"/>
    <p:sldId id="264" r:id="rId11"/>
    <p:sldId id="262" r:id="rId12"/>
    <p:sldId id="265" r:id="rId13"/>
    <p:sldId id="266" r:id="rId14"/>
    <p:sldId id="278" r:id="rId15"/>
    <p:sldId id="273" r:id="rId16"/>
    <p:sldId id="274" r:id="rId17"/>
    <p:sldId id="275" r:id="rId18"/>
    <p:sldId id="276" r:id="rId19"/>
    <p:sldId id="277" r:id="rId20"/>
    <p:sldId id="282" r:id="rId21"/>
    <p:sldId id="280" r:id="rId22"/>
    <p:sldId id="281" r:id="rId23"/>
    <p:sldId id="283" r:id="rId24"/>
    <p:sldId id="285" r:id="rId25"/>
    <p:sldId id="284" r:id="rId26"/>
    <p:sldId id="374"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4" r:id="rId82"/>
    <p:sldId id="343" r:id="rId83"/>
    <p:sldId id="345" r:id="rId84"/>
    <p:sldId id="346" r:id="rId85"/>
    <p:sldId id="347" r:id="rId86"/>
    <p:sldId id="348" r:id="rId87"/>
    <p:sldId id="349" r:id="rId88"/>
    <p:sldId id="350" r:id="rId89"/>
    <p:sldId id="351" r:id="rId90"/>
    <p:sldId id="353" r:id="rId91"/>
    <p:sldId id="354" r:id="rId92"/>
    <p:sldId id="355" r:id="rId93"/>
    <p:sldId id="356" r:id="rId94"/>
    <p:sldId id="357" r:id="rId95"/>
    <p:sldId id="358" r:id="rId96"/>
    <p:sldId id="359" r:id="rId97"/>
    <p:sldId id="362" r:id="rId98"/>
    <p:sldId id="363" r:id="rId99"/>
    <p:sldId id="364" r:id="rId100"/>
    <p:sldId id="360" r:id="rId101"/>
    <p:sldId id="361" r:id="rId102"/>
    <p:sldId id="365" r:id="rId103"/>
    <p:sldId id="366" r:id="rId104"/>
    <p:sldId id="367" r:id="rId105"/>
    <p:sldId id="368" r:id="rId106"/>
    <p:sldId id="370" r:id="rId107"/>
    <p:sldId id="369" r:id="rId108"/>
    <p:sldId id="371" r:id="rId109"/>
    <p:sldId id="372" r:id="rId110"/>
    <p:sldId id="373" r:id="rId111"/>
    <p:sldId id="375" r:id="rId112"/>
    <p:sldId id="377" r:id="rId113"/>
    <p:sldId id="378" r:id="rId114"/>
    <p:sldId id="379" r:id="rId115"/>
    <p:sldId id="382" r:id="rId116"/>
    <p:sldId id="381" r:id="rId117"/>
    <p:sldId id="380" r:id="rId118"/>
    <p:sldId id="383" r:id="rId119"/>
    <p:sldId id="384"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5" autoAdjust="0"/>
    <p:restoredTop sz="94660"/>
  </p:normalViewPr>
  <p:slideViewPr>
    <p:cSldViewPr snapToGrid="0">
      <p:cViewPr varScale="1">
        <p:scale>
          <a:sx n="110" d="100"/>
          <a:sy n="110"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26,'439'3,"477"-6,-652-8,132-2,-25 11,226 5,-416 8,113 2,2237-14,-2335 14,-9 0,178 5,-231-10,134-8,-99-3,3034 3,-2911-12,5-1,1206 14,-1462-3,51-8,33-3,862 11,-479 4,1742-2,-2225 2,0 0,29 7,27 3,-61-11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58.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27,'703'0,"-675"-1,53-10,-52 6,51-3,2207 6,-1092 5,-860 10,0 0,2409-15,-2723 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8:12.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0 185,'26'-1,"0"-2,27-6,46-3,-62 11,5 1,0-2,0-1,57-14,-54 8,0 1,81-3,94 12,-85 1,32-4,184 5,-227 8,39 3,1017-15,-1138-2,-1-2,74-17,-79 16,0 1,52 0,-8 1,59-20,-103 16,0 2,69-5,79 14,167-5,-249-10,-57 6,57-1,12 9,124-4,-199-6,-24 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43.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26,'1871'0,"-1316"48,-115-3,186-27,311-6,-569-15,-213 5,168-4,-197-10,44 0,-31-1,-90 7,50 0,279 8,533-4,-392-38,-343 23,613 0,-497 20,1308-3,-1269-13,12 0,727 14,-1030 1,48 8,25 2,369-13,64 3,-385 9,92 2,-55-11,209-5,-248-8,93-2,3077 12,-1542 3,-1702 1,97 18,-97-9,100 2,-32-3,3 1,519-13,-654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1.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0,1 0,-1 0,1 0,0 0,-1 0,1 0,0 0,0-1,-1 1,1 0,0 0,0-1,0 1,0 0,0-1,0 1,0-1,0 1,0-1,0 0,0 1,1-1,-1 0,0 0,2 0,36 5,-34-5,345 3,-180-6,-136 2,52-10,-51 6,50-2,854 8,-919-1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6.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50,'533'0,"-515"-1,1-1,32-8,-32 6,1 0,26 0,108-8,26-1,1258 14,-1405 1,51 8,27 3,932-11,-510-5,919 3,-1432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1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1,'32'2,"48"8,12 1,262-3,20 1,392 1,-509-11,-40-11,-2-1,3472 14,-3647-3,53-9,-52 5,55-1,1277 8,-1352-1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3.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50,'870'-15,"503"3,-876 14,-353-14,-9 0,701 13,-486 23,80 0,-200-26,392 4,-452 10,80 0,1940-13,-2134-1,57-11,-33 3,-5-4,-55 10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1 113,'495'-14,"213"2,-437 14,-221-4,0-3,65-15,0 0,-77 15,-3 1,-1-1,56-17,-75 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39.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51,'25'-1,"-1"-2,1-1,29-8,26-4,63 4,218 9,-172 6,3828-3,-3723 12,5 1,-151-15,156 3,-181 11,49 1,63 7,-193-16,28 7,-35-5,61 2,716-9,-791 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56.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1 137,'1173'0,"-1022"-13,4 1,-126 11,53-10,-53 6,51-3,956 9,-1001-2,51-10,25-1,42 13,61-2,-134-11,-58 7,1 1,31 0,1698 5,-1717-3,52-9,-51 6,50-2,2325 6,-1136 3,-1267-2,1-1,-1 0,1 0,-1-1,11-3,-3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05.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3,'300'-3,"321"7,-474 8,46 0,95-12,-267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30.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75,'682'0,"-664"-1,0 0,31-9,32-2,6 10,155-10,-112 1,188 9,-146 5,114-17,-135 3,173 10,-145 3,83-4,280 5,-401 8,50 2,628-14,-787 2,51 10,20 1,114-13,55 3,-172 10,26 0,132 2,-108-3,184-9,-147-5,880 3,-1046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40.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0 180,'72'-3,"100"-18,-96 9,79-1,432 13,-272 1,-283-3,0-1,0-2,38-10,-39 7,1 2,0 1,40-1,1157 7,-1191-2,50-10,-50 5,54 0,2041 7,-2094-3,51-9,-52 5,57-1,1448 8,-1510-3,50-8,12-1,-42 5,-35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0.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49,'557'0,"-528"-1,-1-2,-1-1,40-12,-37 9,1 0,46-2,266 7,-166 4,19 10,11 0,-137-12,-49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8.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54,'1477'0,"-1459"-1,1 0,31-9,32-2,670 10,-367 5,-329-3,-18 2,1-3,-1-1,67-12,-64 8,1 1,0 2,0 2,46 4,10 0,983-3,-1050 1,52 10,-52-5,50 1,765-8,-826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20:13.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76,'1'-2,"-1"-1,1 1,0 0,0 0,0 0,0 0,0 0,0 0,0 0,0 1,1-1,-1 0,1 1,-1-1,1 1,0-1,0 1,0 0,0 0,-1 0,1 0,1 0,-1 0,0 0,0 1,0-1,0 1,4-1,64-7,-15 9,-1 2,90 18,-86-11,1-2,60 0,12-10,183 3,-129 23,-118-13,108 3,-152-12,1 0,24 6,-24-3,48 2,1464-8,-1492 3,60 11,-22-2,-13 0,-45-6,0-2,28 1,743-5,-759 0,51-10,-49 6,50-2,806 8,-855-3,52-9,-52 5,57-1,-53 7,-1-1,66-11,-45 4,1 2,129 7,-68 2,397-3,-493-2,0-2,0-1,0-1,36-13,-4 2,-27 10,65-5,-60 9,42-10,-22 1,2 2,85-2,785 10,-446 5,-467-2,0 1,33 7,31 4,63-13,-124-1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7/3/2023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7/3/2023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7/3/2023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7/3/2023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7/3/2023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7/3/2023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7/3/2023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7/3/2023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7/3/2023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7/3/2023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7/3/2023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7/3/2023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_rels/slide101.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05.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06.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08.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customXml" Target="../ink/ink509.xml"/><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15.xml.rels><?xml version="1.0" encoding="UTF-8" standalone="yes"?>
<Relationships xmlns="http://schemas.openxmlformats.org/package/2006/relationships"><Relationship Id="rId3" Type="http://schemas.openxmlformats.org/officeDocument/2006/relationships/customXml" Target="../ink/ink510.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customXml" Target="../ink/ink511.xml"/><Relationship Id="rId4" Type="http://schemas.openxmlformats.org/officeDocument/2006/relationships/image" Target="../media/image425.png"/></Relationships>
</file>

<file path=ppt/slides/_rels/slide116.xml.rels><?xml version="1.0" encoding="UTF-8" standalone="yes"?>
<Relationships xmlns="http://schemas.openxmlformats.org/package/2006/relationships"><Relationship Id="rId3" Type="http://schemas.openxmlformats.org/officeDocument/2006/relationships/customXml" Target="../ink/ink512.xml"/><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117.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customXml" Target="../ink/ink518.xml"/><Relationship Id="rId18" Type="http://schemas.openxmlformats.org/officeDocument/2006/relationships/image" Target="../media/image437.png"/><Relationship Id="rId26" Type="http://schemas.openxmlformats.org/officeDocument/2006/relationships/image" Target="../media/image441.png"/><Relationship Id="rId3" Type="http://schemas.openxmlformats.org/officeDocument/2006/relationships/customXml" Target="../ink/ink513.xml"/><Relationship Id="rId21" Type="http://schemas.openxmlformats.org/officeDocument/2006/relationships/customXml" Target="../ink/ink522.xml"/><Relationship Id="rId7" Type="http://schemas.openxmlformats.org/officeDocument/2006/relationships/customXml" Target="../ink/ink515.xml"/><Relationship Id="rId12" Type="http://schemas.openxmlformats.org/officeDocument/2006/relationships/image" Target="../media/image434.png"/><Relationship Id="rId17" Type="http://schemas.openxmlformats.org/officeDocument/2006/relationships/customXml" Target="../ink/ink520.xml"/><Relationship Id="rId25" Type="http://schemas.openxmlformats.org/officeDocument/2006/relationships/customXml" Target="../ink/ink524.xml"/><Relationship Id="rId2" Type="http://schemas.openxmlformats.org/officeDocument/2006/relationships/image" Target="../media/image429.png"/><Relationship Id="rId16" Type="http://schemas.openxmlformats.org/officeDocument/2006/relationships/image" Target="../media/image436.png"/><Relationship Id="rId20"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customXml" Target="../ink/ink517.xml"/><Relationship Id="rId24" Type="http://schemas.openxmlformats.org/officeDocument/2006/relationships/image" Target="../media/image440.png"/><Relationship Id="rId5" Type="http://schemas.openxmlformats.org/officeDocument/2006/relationships/customXml" Target="../ink/ink514.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442.png"/><Relationship Id="rId10" Type="http://schemas.openxmlformats.org/officeDocument/2006/relationships/image" Target="../media/image433.png"/><Relationship Id="rId19" Type="http://schemas.openxmlformats.org/officeDocument/2006/relationships/customXml" Target="../ink/ink521.xml"/><Relationship Id="rId4" Type="http://schemas.openxmlformats.org/officeDocument/2006/relationships/image" Target="../media/image430.png"/><Relationship Id="rId9" Type="http://schemas.openxmlformats.org/officeDocument/2006/relationships/customXml" Target="../ink/ink516.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525.xml"/></Relationships>
</file>

<file path=ppt/slides/_rels/slide11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5.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5.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4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1.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3.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64.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66.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67.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6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2.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74.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76.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77.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3.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84.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86.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87.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89.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3.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_rels/slide9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96.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98.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_rels/slide99.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COMPRENDER </a:t>
            </a:r>
            <a:br>
              <a:rPr lang="es-AR" b="1" dirty="0"/>
            </a:br>
            <a:r>
              <a:rPr lang="es-AR" b="1" dirty="0"/>
              <a:t>IDEAS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utilizando técnicas de Modelado de Tópicos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xmlns="">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xmlns="">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xmlns="">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xmlns="">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xmlns="">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xmlns="">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xmlns="">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xmlns="">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xmlns="">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xmlns="">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xmlns="">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xmlns="">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xmlns="">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xmlns="">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xmlns="">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xmlns="">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xmlns="">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xmlns="">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xmlns="">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xmlns="">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xmlns="">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xmlns="">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xmlns="">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xmlns="">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xmlns="">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xmlns="">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xmlns="">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solidFill>
                  <a:schemeClr val="accent1">
                    <a:lumMod val="50000"/>
                  </a:schemeClr>
                </a:solidFill>
              </a:rPr>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mas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xmlns="">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xmlns="">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939713"/>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188323"/>
            <a:ext cx="9875520" cy="1356360"/>
          </a:xfrm>
        </p:spPr>
        <p:txBody>
          <a:bodyPr>
            <a:normAutofit/>
          </a:bodyPr>
          <a:lstStyle/>
          <a:p>
            <a:pPr algn="ctr"/>
            <a:r>
              <a:rPr lang="es-AR" sz="4800" b="1" dirty="0"/>
              <a:t>Resumen de cada clúster</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336074"/>
            <a:ext cx="10265228" cy="4438106"/>
          </a:xfrm>
        </p:spPr>
        <p:txBody>
          <a:bodyPr/>
          <a:lstStyle/>
          <a:p>
            <a:r>
              <a:rPr lang="es-AR" sz="2400" dirty="0">
                <a:effectLst/>
                <a:latin typeface="Consolas" panose="020B0609020204030204" pitchFamily="49" charset="0"/>
                <a:ea typeface="Calibri" panose="020F0502020204030204" pitchFamily="34" charset="0"/>
                <a:cs typeface="Times New Roman" panose="02020603050405020304" pitchFamily="18" charset="0"/>
              </a:rPr>
              <a:t>Aplicar </a:t>
            </a:r>
            <a:r>
              <a:rPr lang="es-AR" sz="2400" dirty="0">
                <a:latin typeface="Consolas" panose="020B0609020204030204" pitchFamily="49" charset="0"/>
                <a:ea typeface="Calibri" panose="020F0502020204030204" pitchFamily="34" charset="0"/>
                <a:cs typeface="Times New Roman" panose="02020603050405020304" pitchFamily="18" charset="0"/>
              </a:rPr>
              <a:t>técnicas de </a:t>
            </a:r>
            <a:r>
              <a:rPr lang="es-AR" sz="2400"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resumen generativo sobre cada clúster</a:t>
            </a:r>
            <a:r>
              <a:rPr lang="es-AR" sz="2400" dirty="0">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400"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funciona</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del todo bien como modelado de tópicos.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367220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E0434B8B-1D62-A38F-718D-BE5E11B12FB8}"/>
              </a:ext>
            </a:extLst>
          </p:cNvPr>
          <p:cNvPicPr>
            <a:picLocks noChangeAspect="1"/>
          </p:cNvPicPr>
          <p:nvPr/>
        </p:nvPicPr>
        <p:blipFill>
          <a:blip r:embed="rId2"/>
          <a:stretch>
            <a:fillRect/>
          </a:stretch>
        </p:blipFill>
        <p:spPr>
          <a:xfrm>
            <a:off x="52251" y="2374666"/>
            <a:ext cx="12087497" cy="1373391"/>
          </a:xfrm>
          <a:prstGeom prst="rect">
            <a:avLst/>
          </a:prstGeom>
        </p:spPr>
      </p:pic>
      <p:sp>
        <p:nvSpPr>
          <p:cNvPr id="5" name="CuadroTexto 4">
            <a:extLst>
              <a:ext uri="{FF2B5EF4-FFF2-40B4-BE49-F238E27FC236}">
                <a16:creationId xmlns:a16="http://schemas.microsoft.com/office/drawing/2014/main" id="{8324899B-EAE1-58B1-C849-35335D4A66BF}"/>
              </a:ext>
            </a:extLst>
          </p:cNvPr>
          <p:cNvSpPr txBox="1"/>
          <p:nvPr/>
        </p:nvSpPr>
        <p:spPr>
          <a:xfrm>
            <a:off x="2595154" y="4676504"/>
            <a:ext cx="6635931" cy="1200329"/>
          </a:xfrm>
          <a:prstGeom prst="rect">
            <a:avLst/>
          </a:prstGeom>
          <a:noFill/>
        </p:spPr>
        <p:txBody>
          <a:bodyPr wrap="square" rtlCol="0">
            <a:spAutoFit/>
          </a:bodyPr>
          <a:lstStyle/>
          <a:p>
            <a:r>
              <a:rPr lang="es-AR" sz="2400" dirty="0">
                <a:solidFill>
                  <a:schemeClr val="accent1">
                    <a:lumMod val="50000"/>
                  </a:schemeClr>
                </a:solidFill>
              </a:rPr>
              <a:t>Parece resumir bien, pero </a:t>
            </a:r>
            <a:r>
              <a:rPr lang="es-AR" sz="2400" b="1" dirty="0">
                <a:solidFill>
                  <a:schemeClr val="accent1">
                    <a:lumMod val="50000"/>
                  </a:schemeClr>
                </a:solidFill>
              </a:rPr>
              <a:t>son extractos de opiniones individuales</a:t>
            </a:r>
            <a:r>
              <a:rPr lang="es-AR" sz="2400" dirty="0">
                <a:solidFill>
                  <a:schemeClr val="accent1">
                    <a:lumMod val="50000"/>
                  </a:schemeClr>
                </a:solidFill>
              </a:rPr>
              <a:t>, y </a:t>
            </a:r>
            <a:r>
              <a:rPr lang="es-AR" sz="2400" b="1" dirty="0">
                <a:solidFill>
                  <a:schemeClr val="accent1">
                    <a:lumMod val="50000"/>
                  </a:schemeClr>
                </a:solidFill>
              </a:rPr>
              <a:t>no necesariamente las mas representativas</a:t>
            </a:r>
          </a:p>
        </p:txBody>
      </p:sp>
    </p:spTree>
    <p:extLst>
      <p:ext uri="{BB962C8B-B14F-4D97-AF65-F5344CB8AC3E}">
        <p14:creationId xmlns:p14="http://schemas.microsoft.com/office/powerpoint/2010/main" val="23577621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6" name="Imagen 5">
            <a:extLst>
              <a:ext uri="{FF2B5EF4-FFF2-40B4-BE49-F238E27FC236}">
                <a16:creationId xmlns:a16="http://schemas.microsoft.com/office/drawing/2014/main" id="{9B6D7EF7-E108-73F3-0A3C-BF6DC96D90DA}"/>
              </a:ext>
            </a:extLst>
          </p:cNvPr>
          <p:cNvPicPr>
            <a:picLocks noChangeAspect="1"/>
          </p:cNvPicPr>
          <p:nvPr/>
        </p:nvPicPr>
        <p:blipFill>
          <a:blip r:embed="rId2"/>
          <a:stretch>
            <a:fillRect/>
          </a:stretch>
        </p:blipFill>
        <p:spPr>
          <a:xfrm>
            <a:off x="0" y="2564675"/>
            <a:ext cx="12192000" cy="1324684"/>
          </a:xfrm>
          <a:prstGeom prst="rect">
            <a:avLst/>
          </a:prstGeom>
        </p:spPr>
      </p:pic>
      <p:sp>
        <p:nvSpPr>
          <p:cNvPr id="10" name="CuadroTexto 9">
            <a:extLst>
              <a:ext uri="{FF2B5EF4-FFF2-40B4-BE49-F238E27FC236}">
                <a16:creationId xmlns:a16="http://schemas.microsoft.com/office/drawing/2014/main" id="{E6053397-2FD1-361B-AD68-E117BC39F031}"/>
              </a:ext>
            </a:extLst>
          </p:cNvPr>
          <p:cNvSpPr txBox="1"/>
          <p:nvPr/>
        </p:nvSpPr>
        <p:spPr>
          <a:xfrm>
            <a:off x="5152727" y="5024848"/>
            <a:ext cx="1886545" cy="461665"/>
          </a:xfrm>
          <a:prstGeom prst="rect">
            <a:avLst/>
          </a:prstGeom>
          <a:noFill/>
        </p:spPr>
        <p:txBody>
          <a:bodyPr wrap="squar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DB3D7A46-2776-8B54-798C-DB350B35E708}"/>
                  </a:ext>
                </a:extLst>
              </p14:cNvPr>
              <p14:cNvContentPartPr/>
              <p14:nvPr/>
            </p14:nvContentPartPr>
            <p14:xfrm>
              <a:off x="173983" y="2820583"/>
              <a:ext cx="6052320" cy="28440"/>
            </p14:xfrm>
          </p:contentPart>
        </mc:Choice>
        <mc:Fallback xmlns="">
          <p:pic>
            <p:nvPicPr>
              <p:cNvPr id="12" name="Entrada de lápiz 11">
                <a:extLst>
                  <a:ext uri="{FF2B5EF4-FFF2-40B4-BE49-F238E27FC236}">
                    <a16:creationId xmlns:a16="http://schemas.microsoft.com/office/drawing/2014/main" id="{DB3D7A46-2776-8B54-798C-DB350B35E708}"/>
                  </a:ext>
                </a:extLst>
              </p:cNvPr>
              <p:cNvPicPr/>
              <p:nvPr/>
            </p:nvPicPr>
            <p:blipFill>
              <a:blip r:embed="rId4"/>
              <a:stretch>
                <a:fillRect/>
              </a:stretch>
            </p:blipFill>
            <p:spPr>
              <a:xfrm>
                <a:off x="119983" y="2712583"/>
                <a:ext cx="6159960" cy="244080"/>
              </a:xfrm>
              <a:prstGeom prst="rect">
                <a:avLst/>
              </a:prstGeom>
            </p:spPr>
          </p:pic>
        </mc:Fallback>
      </mc:AlternateContent>
    </p:spTree>
    <p:extLst>
      <p:ext uri="{BB962C8B-B14F-4D97-AF65-F5344CB8AC3E}">
        <p14:creationId xmlns:p14="http://schemas.microsoft.com/office/powerpoint/2010/main" val="161692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17</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4A0EA555-3CD9-60DE-D84D-C5209F2DD5C9}"/>
              </a:ext>
            </a:extLst>
          </p:cNvPr>
          <p:cNvPicPr>
            <a:picLocks noChangeAspect="1"/>
          </p:cNvPicPr>
          <p:nvPr/>
        </p:nvPicPr>
        <p:blipFill>
          <a:blip r:embed="rId2"/>
          <a:stretch>
            <a:fillRect/>
          </a:stretch>
        </p:blipFill>
        <p:spPr>
          <a:xfrm>
            <a:off x="0" y="1812670"/>
            <a:ext cx="12192000" cy="3096248"/>
          </a:xfrm>
          <a:prstGeom prst="rect">
            <a:avLst/>
          </a:prstGeom>
        </p:spPr>
      </p:pic>
      <p:sp>
        <p:nvSpPr>
          <p:cNvPr id="4" name="CuadroTexto 3">
            <a:extLst>
              <a:ext uri="{FF2B5EF4-FFF2-40B4-BE49-F238E27FC236}">
                <a16:creationId xmlns:a16="http://schemas.microsoft.com/office/drawing/2014/main" id="{BC80745B-1C8D-56F6-7EEE-3DB88523501D}"/>
              </a:ext>
            </a:extLst>
          </p:cNvPr>
          <p:cNvSpPr txBox="1"/>
          <p:nvPr/>
        </p:nvSpPr>
        <p:spPr>
          <a:xfrm>
            <a:off x="4929705" y="5545930"/>
            <a:ext cx="1745991" cy="461665"/>
          </a:xfrm>
          <a:prstGeom prst="rect">
            <a:avLst/>
          </a:prstGeom>
          <a:noFill/>
        </p:spPr>
        <p:txBody>
          <a:bodyPr wrap="non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824F49E7-5CCB-6FEA-9D4B-E9EE7EDCF9BA}"/>
                  </a:ext>
                </a:extLst>
              </p14:cNvPr>
              <p14:cNvContentPartPr/>
              <p14:nvPr/>
            </p14:nvContentPartPr>
            <p14:xfrm>
              <a:off x="2690743" y="2071423"/>
              <a:ext cx="2822040" cy="10440"/>
            </p14:xfrm>
          </p:contentPart>
        </mc:Choice>
        <mc:Fallback xmlns="">
          <p:pic>
            <p:nvPicPr>
              <p:cNvPr id="10" name="Entrada de lápiz 9">
                <a:extLst>
                  <a:ext uri="{FF2B5EF4-FFF2-40B4-BE49-F238E27FC236}">
                    <a16:creationId xmlns:a16="http://schemas.microsoft.com/office/drawing/2014/main" id="{824F49E7-5CCB-6FEA-9D4B-E9EE7EDCF9BA}"/>
                  </a:ext>
                </a:extLst>
              </p:cNvPr>
              <p:cNvPicPr/>
              <p:nvPr/>
            </p:nvPicPr>
            <p:blipFill>
              <a:blip r:embed="rId4"/>
              <a:stretch>
                <a:fillRect/>
              </a:stretch>
            </p:blipFill>
            <p:spPr>
              <a:xfrm>
                <a:off x="2636743" y="1963423"/>
                <a:ext cx="2929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7E16666B-50B2-35D4-1A42-9F17C5E98D6C}"/>
                  </a:ext>
                </a:extLst>
              </p14:cNvPr>
              <p14:cNvContentPartPr/>
              <p14:nvPr/>
            </p14:nvContentPartPr>
            <p14:xfrm>
              <a:off x="6452743" y="3817423"/>
              <a:ext cx="1788120" cy="66960"/>
            </p14:xfrm>
          </p:contentPart>
        </mc:Choice>
        <mc:Fallback xmlns="">
          <p:pic>
            <p:nvPicPr>
              <p:cNvPr id="11" name="Entrada de lápiz 10">
                <a:extLst>
                  <a:ext uri="{FF2B5EF4-FFF2-40B4-BE49-F238E27FC236}">
                    <a16:creationId xmlns:a16="http://schemas.microsoft.com/office/drawing/2014/main" id="{7E16666B-50B2-35D4-1A42-9F17C5E98D6C}"/>
                  </a:ext>
                </a:extLst>
              </p:cNvPr>
              <p:cNvPicPr/>
              <p:nvPr/>
            </p:nvPicPr>
            <p:blipFill>
              <a:blip r:embed="rId6"/>
              <a:stretch>
                <a:fillRect/>
              </a:stretch>
            </p:blipFill>
            <p:spPr>
              <a:xfrm>
                <a:off x="6398743" y="3709423"/>
                <a:ext cx="1895760" cy="282600"/>
              </a:xfrm>
              <a:prstGeom prst="rect">
                <a:avLst/>
              </a:prstGeom>
            </p:spPr>
          </p:pic>
        </mc:Fallback>
      </mc:AlternateContent>
    </p:spTree>
    <p:extLst>
      <p:ext uri="{BB962C8B-B14F-4D97-AF65-F5344CB8AC3E}">
        <p14:creationId xmlns:p14="http://schemas.microsoft.com/office/powerpoint/2010/main" val="1516183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14</a:t>
            </a:r>
            <a:endParaRPr lang="es-AR" sz="3100" b="1" dirty="0">
              <a:solidFill>
                <a:schemeClr val="accent1">
                  <a:lumMod val="75000"/>
                </a:schemeClr>
              </a:solidFill>
            </a:endParaRPr>
          </a:p>
        </p:txBody>
      </p:sp>
      <p:pic>
        <p:nvPicPr>
          <p:cNvPr id="5" name="Imagen 4">
            <a:extLst>
              <a:ext uri="{FF2B5EF4-FFF2-40B4-BE49-F238E27FC236}">
                <a16:creationId xmlns:a16="http://schemas.microsoft.com/office/drawing/2014/main" id="{C1465A40-8DFD-741C-20FF-9A107A68E76A}"/>
              </a:ext>
            </a:extLst>
          </p:cNvPr>
          <p:cNvPicPr>
            <a:picLocks noChangeAspect="1"/>
          </p:cNvPicPr>
          <p:nvPr/>
        </p:nvPicPr>
        <p:blipFill>
          <a:blip r:embed="rId2"/>
          <a:stretch>
            <a:fillRect/>
          </a:stretch>
        </p:blipFill>
        <p:spPr>
          <a:xfrm>
            <a:off x="0" y="2287421"/>
            <a:ext cx="12192000" cy="1497850"/>
          </a:xfrm>
          <a:prstGeom prst="rect">
            <a:avLst/>
          </a:prstGeom>
        </p:spPr>
      </p:pic>
      <p:sp>
        <p:nvSpPr>
          <p:cNvPr id="6" name="CuadroTexto 5">
            <a:extLst>
              <a:ext uri="{FF2B5EF4-FFF2-40B4-BE49-F238E27FC236}">
                <a16:creationId xmlns:a16="http://schemas.microsoft.com/office/drawing/2014/main" id="{9BFA3D2E-BDC0-DF14-2FA7-952D4DFA7B17}"/>
              </a:ext>
            </a:extLst>
          </p:cNvPr>
          <p:cNvSpPr txBox="1"/>
          <p:nvPr/>
        </p:nvSpPr>
        <p:spPr>
          <a:xfrm>
            <a:off x="2837691" y="4688540"/>
            <a:ext cx="6202339" cy="830997"/>
          </a:xfrm>
          <a:prstGeom prst="rect">
            <a:avLst/>
          </a:prstGeom>
          <a:noFill/>
        </p:spPr>
        <p:txBody>
          <a:bodyPr wrap="none" rtlCol="0">
            <a:spAutoFit/>
          </a:bodyPr>
          <a:lstStyle/>
          <a:p>
            <a:r>
              <a:rPr lang="es-AR" sz="2400" dirty="0">
                <a:solidFill>
                  <a:schemeClr val="accent1">
                    <a:lumMod val="50000"/>
                  </a:schemeClr>
                </a:solidFill>
              </a:rPr>
              <a:t>Por un lado captura la importancia de CFK,</a:t>
            </a:r>
          </a:p>
          <a:p>
            <a:r>
              <a:rPr lang="es-AR" sz="2400" dirty="0">
                <a:solidFill>
                  <a:schemeClr val="accent1">
                    <a:lumMod val="50000"/>
                  </a:schemeClr>
                </a:solidFill>
              </a:rPr>
              <a:t> pero por el otro le adjudica cualidades de Messi</a:t>
            </a:r>
          </a:p>
        </p:txBody>
      </p:sp>
      <mc:AlternateContent xmlns:mc="http://schemas.openxmlformats.org/markup-compatibility/2006" xmlns:p14="http://schemas.microsoft.com/office/powerpoint/2010/main">
        <mc:Choice Requires="p14">
          <p:contentPart p14:bwMode="auto" r:id="rId3">
            <p14:nvContentPartPr>
              <p14:cNvPr id="14" name="Entrada de lápiz 13">
                <a:extLst>
                  <a:ext uri="{FF2B5EF4-FFF2-40B4-BE49-F238E27FC236}">
                    <a16:creationId xmlns:a16="http://schemas.microsoft.com/office/drawing/2014/main" id="{64012358-774B-E893-EB6B-1957402019C3}"/>
                  </a:ext>
                </a:extLst>
              </p14:cNvPr>
              <p14:cNvContentPartPr/>
              <p14:nvPr/>
            </p14:nvContentPartPr>
            <p14:xfrm>
              <a:off x="269743" y="2585863"/>
              <a:ext cx="7784640" cy="54000"/>
            </p14:xfrm>
          </p:contentPart>
        </mc:Choice>
        <mc:Fallback xmlns="">
          <p:pic>
            <p:nvPicPr>
              <p:cNvPr id="14" name="Entrada de lápiz 13">
                <a:extLst>
                  <a:ext uri="{FF2B5EF4-FFF2-40B4-BE49-F238E27FC236}">
                    <a16:creationId xmlns:a16="http://schemas.microsoft.com/office/drawing/2014/main" id="{64012358-774B-E893-EB6B-1957402019C3}"/>
                  </a:ext>
                </a:extLst>
              </p:cNvPr>
              <p:cNvPicPr/>
              <p:nvPr/>
            </p:nvPicPr>
            <p:blipFill>
              <a:blip r:embed="rId4"/>
              <a:stretch>
                <a:fillRect/>
              </a:stretch>
            </p:blipFill>
            <p:spPr>
              <a:xfrm>
                <a:off x="215743" y="2477863"/>
                <a:ext cx="7892280" cy="269640"/>
              </a:xfrm>
              <a:prstGeom prst="rect">
                <a:avLst/>
              </a:prstGeom>
            </p:spPr>
          </p:pic>
        </mc:Fallback>
      </mc:AlternateContent>
    </p:spTree>
    <p:extLst>
      <p:ext uri="{BB962C8B-B14F-4D97-AF65-F5344CB8AC3E}">
        <p14:creationId xmlns:p14="http://schemas.microsoft.com/office/powerpoint/2010/main" val="26958604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90748" y="0"/>
            <a:ext cx="9875520" cy="1356360"/>
          </a:xfrm>
        </p:spPr>
        <p:txBody>
          <a:bodyPr>
            <a:normAutofit/>
          </a:bodyPr>
          <a:lstStyle/>
          <a:p>
            <a:pPr algn="ctr"/>
            <a:r>
              <a:rPr lang="es-AR" sz="5400" b="1" dirty="0">
                <a:solidFill>
                  <a:schemeClr val="accent1">
                    <a:lumMod val="75000"/>
                  </a:schemeClr>
                </a:solidFill>
              </a:rPr>
              <a:t>Desafío 13</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F282546A-F484-6D62-5E10-B6A055272A57}"/>
              </a:ext>
            </a:extLst>
          </p:cNvPr>
          <p:cNvPicPr>
            <a:picLocks noChangeAspect="1"/>
          </p:cNvPicPr>
          <p:nvPr/>
        </p:nvPicPr>
        <p:blipFill>
          <a:blip r:embed="rId2"/>
          <a:stretch>
            <a:fillRect/>
          </a:stretch>
        </p:blipFill>
        <p:spPr>
          <a:xfrm>
            <a:off x="-67492" y="1083491"/>
            <a:ext cx="12192000" cy="493485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A757653F-99D0-8845-74ED-FDEE655EE6D8}"/>
                  </a:ext>
                </a:extLst>
              </p14:cNvPr>
              <p14:cNvContentPartPr/>
              <p14:nvPr/>
            </p14:nvContentPartPr>
            <p14:xfrm>
              <a:off x="3657343" y="1357903"/>
              <a:ext cx="644400" cy="10080"/>
            </p14:xfrm>
          </p:contentPart>
        </mc:Choice>
        <mc:Fallback xmlns="">
          <p:pic>
            <p:nvPicPr>
              <p:cNvPr id="7" name="Entrada de lápiz 6">
                <a:extLst>
                  <a:ext uri="{FF2B5EF4-FFF2-40B4-BE49-F238E27FC236}">
                    <a16:creationId xmlns:a16="http://schemas.microsoft.com/office/drawing/2014/main" id="{A757653F-99D0-8845-74ED-FDEE655EE6D8}"/>
                  </a:ext>
                </a:extLst>
              </p:cNvPr>
              <p:cNvPicPr/>
              <p:nvPr/>
            </p:nvPicPr>
            <p:blipFill>
              <a:blip r:embed="rId4"/>
              <a:stretch>
                <a:fillRect/>
              </a:stretch>
            </p:blipFill>
            <p:spPr>
              <a:xfrm>
                <a:off x="3603343" y="1250263"/>
                <a:ext cx="752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42717D60-144C-5EAE-94C2-2CEC663EB72C}"/>
                  </a:ext>
                </a:extLst>
              </p14:cNvPr>
              <p14:cNvContentPartPr/>
              <p14:nvPr/>
            </p14:nvContentPartPr>
            <p14:xfrm>
              <a:off x="5851903" y="1305703"/>
              <a:ext cx="2072160" cy="18000"/>
            </p14:xfrm>
          </p:contentPart>
        </mc:Choice>
        <mc:Fallback xmlns="">
          <p:pic>
            <p:nvPicPr>
              <p:cNvPr id="8" name="Entrada de lápiz 7">
                <a:extLst>
                  <a:ext uri="{FF2B5EF4-FFF2-40B4-BE49-F238E27FC236}">
                    <a16:creationId xmlns:a16="http://schemas.microsoft.com/office/drawing/2014/main" id="{42717D60-144C-5EAE-94C2-2CEC663EB72C}"/>
                  </a:ext>
                </a:extLst>
              </p:cNvPr>
              <p:cNvPicPr/>
              <p:nvPr/>
            </p:nvPicPr>
            <p:blipFill>
              <a:blip r:embed="rId6"/>
              <a:stretch>
                <a:fillRect/>
              </a:stretch>
            </p:blipFill>
            <p:spPr>
              <a:xfrm>
                <a:off x="5798263" y="1197703"/>
                <a:ext cx="2179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E9DB7BE-94D8-2F9E-1907-C206E149E338}"/>
                  </a:ext>
                </a:extLst>
              </p14:cNvPr>
              <p14:cNvContentPartPr/>
              <p14:nvPr/>
            </p14:nvContentPartPr>
            <p14:xfrm>
              <a:off x="2899543" y="2246023"/>
              <a:ext cx="2786040" cy="18720"/>
            </p14:xfrm>
          </p:contentPart>
        </mc:Choice>
        <mc:Fallback xmlns="">
          <p:pic>
            <p:nvPicPr>
              <p:cNvPr id="10" name="Entrada de lápiz 9">
                <a:extLst>
                  <a:ext uri="{FF2B5EF4-FFF2-40B4-BE49-F238E27FC236}">
                    <a16:creationId xmlns:a16="http://schemas.microsoft.com/office/drawing/2014/main" id="{3E9DB7BE-94D8-2F9E-1907-C206E149E338}"/>
                  </a:ext>
                </a:extLst>
              </p:cNvPr>
              <p:cNvPicPr/>
              <p:nvPr/>
            </p:nvPicPr>
            <p:blipFill>
              <a:blip r:embed="rId8"/>
              <a:stretch>
                <a:fillRect/>
              </a:stretch>
            </p:blipFill>
            <p:spPr>
              <a:xfrm>
                <a:off x="2845903" y="2138023"/>
                <a:ext cx="2893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40243B75-3875-F89A-E15C-A993B3BBAF65}"/>
                  </a:ext>
                </a:extLst>
              </p14:cNvPr>
              <p14:cNvContentPartPr/>
              <p14:nvPr/>
            </p14:nvContentPartPr>
            <p14:xfrm>
              <a:off x="9065263" y="2255023"/>
              <a:ext cx="3039120" cy="27000"/>
            </p14:xfrm>
          </p:contentPart>
        </mc:Choice>
        <mc:Fallback xmlns="">
          <p:pic>
            <p:nvPicPr>
              <p:cNvPr id="11" name="Entrada de lápiz 10">
                <a:extLst>
                  <a:ext uri="{FF2B5EF4-FFF2-40B4-BE49-F238E27FC236}">
                    <a16:creationId xmlns:a16="http://schemas.microsoft.com/office/drawing/2014/main" id="{40243B75-3875-F89A-E15C-A993B3BBAF65}"/>
                  </a:ext>
                </a:extLst>
              </p:cNvPr>
              <p:cNvPicPr/>
              <p:nvPr/>
            </p:nvPicPr>
            <p:blipFill>
              <a:blip r:embed="rId10"/>
              <a:stretch>
                <a:fillRect/>
              </a:stretch>
            </p:blipFill>
            <p:spPr>
              <a:xfrm>
                <a:off x="9011623" y="2147383"/>
                <a:ext cx="314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1A6198A2-89AE-E6D7-B95A-BAE24B09B9C9}"/>
                  </a:ext>
                </a:extLst>
              </p14:cNvPr>
              <p14:cNvContentPartPr/>
              <p14:nvPr/>
            </p14:nvContentPartPr>
            <p14:xfrm>
              <a:off x="-257" y="2414863"/>
              <a:ext cx="726120" cy="40680"/>
            </p14:xfrm>
          </p:contentPart>
        </mc:Choice>
        <mc:Fallback xmlns="">
          <p:pic>
            <p:nvPicPr>
              <p:cNvPr id="12" name="Entrada de lápiz 11">
                <a:extLst>
                  <a:ext uri="{FF2B5EF4-FFF2-40B4-BE49-F238E27FC236}">
                    <a16:creationId xmlns:a16="http://schemas.microsoft.com/office/drawing/2014/main" id="{1A6198A2-89AE-E6D7-B95A-BAE24B09B9C9}"/>
                  </a:ext>
                </a:extLst>
              </p:cNvPr>
              <p:cNvPicPr/>
              <p:nvPr/>
            </p:nvPicPr>
            <p:blipFill>
              <a:blip r:embed="rId12"/>
              <a:stretch>
                <a:fillRect/>
              </a:stretch>
            </p:blipFill>
            <p:spPr>
              <a:xfrm>
                <a:off x="-53897" y="2307223"/>
                <a:ext cx="833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B1580B42-CC3C-FCBA-5F4B-902EBED83469}"/>
                  </a:ext>
                </a:extLst>
              </p14:cNvPr>
              <p14:cNvContentPartPr/>
              <p14:nvPr/>
            </p14:nvContentPartPr>
            <p14:xfrm>
              <a:off x="191263" y="3168703"/>
              <a:ext cx="2725200" cy="36720"/>
            </p14:xfrm>
          </p:contentPart>
        </mc:Choice>
        <mc:Fallback xmlns="">
          <p:pic>
            <p:nvPicPr>
              <p:cNvPr id="15" name="Entrada de lápiz 14">
                <a:extLst>
                  <a:ext uri="{FF2B5EF4-FFF2-40B4-BE49-F238E27FC236}">
                    <a16:creationId xmlns:a16="http://schemas.microsoft.com/office/drawing/2014/main" id="{B1580B42-CC3C-FCBA-5F4B-902EBED83469}"/>
                  </a:ext>
                </a:extLst>
              </p:cNvPr>
              <p:cNvPicPr/>
              <p:nvPr/>
            </p:nvPicPr>
            <p:blipFill>
              <a:blip r:embed="rId14"/>
              <a:stretch>
                <a:fillRect/>
              </a:stretch>
            </p:blipFill>
            <p:spPr>
              <a:xfrm>
                <a:off x="137623" y="3060703"/>
                <a:ext cx="2832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4AD496B0-4C38-75A2-5C70-86D9C47BC2D9}"/>
                  </a:ext>
                </a:extLst>
              </p14:cNvPr>
              <p14:cNvContentPartPr/>
              <p14:nvPr/>
            </p14:nvContentPartPr>
            <p14:xfrm>
              <a:off x="6530863" y="3164023"/>
              <a:ext cx="3338280" cy="49320"/>
            </p14:xfrm>
          </p:contentPart>
        </mc:Choice>
        <mc:Fallback xmlns="">
          <p:pic>
            <p:nvPicPr>
              <p:cNvPr id="19" name="Entrada de lápiz 18">
                <a:extLst>
                  <a:ext uri="{FF2B5EF4-FFF2-40B4-BE49-F238E27FC236}">
                    <a16:creationId xmlns:a16="http://schemas.microsoft.com/office/drawing/2014/main" id="{4AD496B0-4C38-75A2-5C70-86D9C47BC2D9}"/>
                  </a:ext>
                </a:extLst>
              </p:cNvPr>
              <p:cNvPicPr/>
              <p:nvPr/>
            </p:nvPicPr>
            <p:blipFill>
              <a:blip r:embed="rId16"/>
              <a:stretch>
                <a:fillRect/>
              </a:stretch>
            </p:blipFill>
            <p:spPr>
              <a:xfrm>
                <a:off x="6477223" y="3056383"/>
                <a:ext cx="3445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D8407F3-F163-19B9-B544-A93CCDF9AE77}"/>
                  </a:ext>
                </a:extLst>
              </p14:cNvPr>
              <p14:cNvContentPartPr/>
              <p14:nvPr/>
            </p14:nvContentPartPr>
            <p14:xfrm>
              <a:off x="1157863" y="3368863"/>
              <a:ext cx="565560" cy="10440"/>
            </p14:xfrm>
          </p:contentPart>
        </mc:Choice>
        <mc:Fallback xmlns="">
          <p:pic>
            <p:nvPicPr>
              <p:cNvPr id="22" name="Entrada de lápiz 21">
                <a:extLst>
                  <a:ext uri="{FF2B5EF4-FFF2-40B4-BE49-F238E27FC236}">
                    <a16:creationId xmlns:a16="http://schemas.microsoft.com/office/drawing/2014/main" id="{1D8407F3-F163-19B9-B544-A93CCDF9AE77}"/>
                  </a:ext>
                </a:extLst>
              </p:cNvPr>
              <p:cNvPicPr/>
              <p:nvPr/>
            </p:nvPicPr>
            <p:blipFill>
              <a:blip r:embed="rId18"/>
              <a:stretch>
                <a:fillRect/>
              </a:stretch>
            </p:blipFill>
            <p:spPr>
              <a:xfrm>
                <a:off x="1103863" y="3260863"/>
                <a:ext cx="673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C7484AB5-A1DE-475D-EEF5-ED87BFECFFB5}"/>
                  </a:ext>
                </a:extLst>
              </p14:cNvPr>
              <p14:cNvContentPartPr/>
              <p14:nvPr/>
            </p14:nvContentPartPr>
            <p14:xfrm>
              <a:off x="2106823" y="3360223"/>
              <a:ext cx="2751480" cy="37080"/>
            </p14:xfrm>
          </p:contentPart>
        </mc:Choice>
        <mc:Fallback xmlns="">
          <p:pic>
            <p:nvPicPr>
              <p:cNvPr id="23" name="Entrada de lápiz 22">
                <a:extLst>
                  <a:ext uri="{FF2B5EF4-FFF2-40B4-BE49-F238E27FC236}">
                    <a16:creationId xmlns:a16="http://schemas.microsoft.com/office/drawing/2014/main" id="{C7484AB5-A1DE-475D-EEF5-ED87BFECFFB5}"/>
                  </a:ext>
                </a:extLst>
              </p:cNvPr>
              <p:cNvPicPr/>
              <p:nvPr/>
            </p:nvPicPr>
            <p:blipFill>
              <a:blip r:embed="rId20"/>
              <a:stretch>
                <a:fillRect/>
              </a:stretch>
            </p:blipFill>
            <p:spPr>
              <a:xfrm>
                <a:off x="2053183" y="3252583"/>
                <a:ext cx="2859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D44F031A-43E9-A1FC-EC38-A07C36F0CEE2}"/>
                  </a:ext>
                </a:extLst>
              </p14:cNvPr>
              <p14:cNvContentPartPr/>
              <p14:nvPr/>
            </p14:nvContentPartPr>
            <p14:xfrm>
              <a:off x="957703" y="4071583"/>
              <a:ext cx="2669760" cy="65160"/>
            </p14:xfrm>
          </p:contentPart>
        </mc:Choice>
        <mc:Fallback xmlns="">
          <p:pic>
            <p:nvPicPr>
              <p:cNvPr id="24" name="Entrada de lápiz 23">
                <a:extLst>
                  <a:ext uri="{FF2B5EF4-FFF2-40B4-BE49-F238E27FC236}">
                    <a16:creationId xmlns:a16="http://schemas.microsoft.com/office/drawing/2014/main" id="{D44F031A-43E9-A1FC-EC38-A07C36F0CEE2}"/>
                  </a:ext>
                </a:extLst>
              </p:cNvPr>
              <p:cNvPicPr/>
              <p:nvPr/>
            </p:nvPicPr>
            <p:blipFill>
              <a:blip r:embed="rId22"/>
              <a:stretch>
                <a:fillRect/>
              </a:stretch>
            </p:blipFill>
            <p:spPr>
              <a:xfrm>
                <a:off x="903703" y="3963583"/>
                <a:ext cx="2777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Entrada de lápiz 24">
                <a:extLst>
                  <a:ext uri="{FF2B5EF4-FFF2-40B4-BE49-F238E27FC236}">
                    <a16:creationId xmlns:a16="http://schemas.microsoft.com/office/drawing/2014/main" id="{194A148C-AC90-F1D3-56CB-00140A5A0CF2}"/>
                  </a:ext>
                </a:extLst>
              </p14:cNvPr>
              <p14:cNvContentPartPr/>
              <p14:nvPr/>
            </p14:nvContentPartPr>
            <p14:xfrm>
              <a:off x="2438023" y="5024143"/>
              <a:ext cx="669960" cy="18000"/>
            </p14:xfrm>
          </p:contentPart>
        </mc:Choice>
        <mc:Fallback xmlns="">
          <p:pic>
            <p:nvPicPr>
              <p:cNvPr id="25" name="Entrada de lápiz 24">
                <a:extLst>
                  <a:ext uri="{FF2B5EF4-FFF2-40B4-BE49-F238E27FC236}">
                    <a16:creationId xmlns:a16="http://schemas.microsoft.com/office/drawing/2014/main" id="{194A148C-AC90-F1D3-56CB-00140A5A0CF2}"/>
                  </a:ext>
                </a:extLst>
              </p:cNvPr>
              <p:cNvPicPr/>
              <p:nvPr/>
            </p:nvPicPr>
            <p:blipFill>
              <a:blip r:embed="rId24"/>
              <a:stretch>
                <a:fillRect/>
              </a:stretch>
            </p:blipFill>
            <p:spPr>
              <a:xfrm>
                <a:off x="2384383" y="4916143"/>
                <a:ext cx="77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Entrada de lápiz 26">
                <a:extLst>
                  <a:ext uri="{FF2B5EF4-FFF2-40B4-BE49-F238E27FC236}">
                    <a16:creationId xmlns:a16="http://schemas.microsoft.com/office/drawing/2014/main" id="{2368349C-3F9E-EDA4-9C9E-C6B3CAA683F1}"/>
                  </a:ext>
                </a:extLst>
              </p14:cNvPr>
              <p14:cNvContentPartPr/>
              <p14:nvPr/>
            </p14:nvContentPartPr>
            <p14:xfrm>
              <a:off x="3822943" y="5022343"/>
              <a:ext cx="2010960" cy="19800"/>
            </p14:xfrm>
          </p:contentPart>
        </mc:Choice>
        <mc:Fallback xmlns="">
          <p:pic>
            <p:nvPicPr>
              <p:cNvPr id="27" name="Entrada de lápiz 26">
                <a:extLst>
                  <a:ext uri="{FF2B5EF4-FFF2-40B4-BE49-F238E27FC236}">
                    <a16:creationId xmlns:a16="http://schemas.microsoft.com/office/drawing/2014/main" id="{2368349C-3F9E-EDA4-9C9E-C6B3CAA683F1}"/>
                  </a:ext>
                </a:extLst>
              </p:cNvPr>
              <p:cNvPicPr/>
              <p:nvPr/>
            </p:nvPicPr>
            <p:blipFill>
              <a:blip r:embed="rId26"/>
              <a:stretch>
                <a:fillRect/>
              </a:stretch>
            </p:blipFill>
            <p:spPr>
              <a:xfrm>
                <a:off x="3768943" y="4914703"/>
                <a:ext cx="211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EA124DCE-0B55-E1C2-58AE-8C47A8C73A63}"/>
                  </a:ext>
                </a:extLst>
              </p14:cNvPr>
              <p14:cNvContentPartPr/>
              <p14:nvPr/>
            </p14:nvContentPartPr>
            <p14:xfrm>
              <a:off x="1863463" y="5911903"/>
              <a:ext cx="3413160" cy="71280"/>
            </p14:xfrm>
          </p:contentPart>
        </mc:Choice>
        <mc:Fallback xmlns="">
          <p:pic>
            <p:nvPicPr>
              <p:cNvPr id="29" name="Entrada de lápiz 28">
                <a:extLst>
                  <a:ext uri="{FF2B5EF4-FFF2-40B4-BE49-F238E27FC236}">
                    <a16:creationId xmlns:a16="http://schemas.microsoft.com/office/drawing/2014/main" id="{EA124DCE-0B55-E1C2-58AE-8C47A8C73A63}"/>
                  </a:ext>
                </a:extLst>
              </p:cNvPr>
              <p:cNvPicPr/>
              <p:nvPr/>
            </p:nvPicPr>
            <p:blipFill>
              <a:blip r:embed="rId28"/>
              <a:stretch>
                <a:fillRect/>
              </a:stretch>
            </p:blipFill>
            <p:spPr>
              <a:xfrm>
                <a:off x="1809463" y="5803903"/>
                <a:ext cx="3520800" cy="286920"/>
              </a:xfrm>
              <a:prstGeom prst="rect">
                <a:avLst/>
              </a:prstGeom>
            </p:spPr>
          </p:pic>
        </mc:Fallback>
      </mc:AlternateContent>
    </p:spTree>
    <p:extLst>
      <p:ext uri="{BB962C8B-B14F-4D97-AF65-F5344CB8AC3E}">
        <p14:creationId xmlns:p14="http://schemas.microsoft.com/office/powerpoint/2010/main" val="17851947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18</a:t>
            </a:r>
            <a:endParaRPr lang="es-AR" sz="3100" b="1" dirty="0">
              <a:solidFill>
                <a:schemeClr val="accent1">
                  <a:lumMod val="75000"/>
                </a:schemeClr>
              </a:solidFill>
            </a:endParaRPr>
          </a:p>
        </p:txBody>
      </p:sp>
      <p:sp>
        <p:nvSpPr>
          <p:cNvPr id="6" name="CuadroTexto 5">
            <a:extLst>
              <a:ext uri="{FF2B5EF4-FFF2-40B4-BE49-F238E27FC236}">
                <a16:creationId xmlns:a16="http://schemas.microsoft.com/office/drawing/2014/main" id="{9BFA3D2E-BDC0-DF14-2FA7-952D4DFA7B17}"/>
              </a:ext>
            </a:extLst>
          </p:cNvPr>
          <p:cNvSpPr txBox="1"/>
          <p:nvPr/>
        </p:nvSpPr>
        <p:spPr>
          <a:xfrm>
            <a:off x="5069513" y="4993339"/>
            <a:ext cx="1738695" cy="461665"/>
          </a:xfrm>
          <a:prstGeom prst="rect">
            <a:avLst/>
          </a:prstGeom>
          <a:noFill/>
        </p:spPr>
        <p:txBody>
          <a:bodyPr wrap="square" rtlCol="0">
            <a:spAutoFit/>
          </a:bodyPr>
          <a:lstStyle/>
          <a:p>
            <a:r>
              <a:rPr lang="es-AR" sz="2400" dirty="0">
                <a:solidFill>
                  <a:schemeClr val="accent1">
                    <a:lumMod val="50000"/>
                  </a:schemeClr>
                </a:solidFill>
              </a:rPr>
              <a:t>Decente</a:t>
            </a:r>
          </a:p>
        </p:txBody>
      </p:sp>
      <p:pic>
        <p:nvPicPr>
          <p:cNvPr id="3" name="Imagen 2">
            <a:extLst>
              <a:ext uri="{FF2B5EF4-FFF2-40B4-BE49-F238E27FC236}">
                <a16:creationId xmlns:a16="http://schemas.microsoft.com/office/drawing/2014/main" id="{6A2EBB66-F2BF-A15C-B415-EF4C262DBA22}"/>
              </a:ext>
            </a:extLst>
          </p:cNvPr>
          <p:cNvPicPr>
            <a:picLocks noChangeAspect="1"/>
          </p:cNvPicPr>
          <p:nvPr/>
        </p:nvPicPr>
        <p:blipFill>
          <a:blip r:embed="rId2"/>
          <a:stretch>
            <a:fillRect/>
          </a:stretch>
        </p:blipFill>
        <p:spPr>
          <a:xfrm>
            <a:off x="0" y="2424385"/>
            <a:ext cx="12192000" cy="1547937"/>
          </a:xfrm>
          <a:prstGeom prst="rect">
            <a:avLst/>
          </a:prstGeom>
        </p:spPr>
      </p:pic>
    </p:spTree>
    <p:extLst>
      <p:ext uri="{BB962C8B-B14F-4D97-AF65-F5344CB8AC3E}">
        <p14:creationId xmlns:p14="http://schemas.microsoft.com/office/powerpoint/2010/main" val="169972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57991"/>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061633"/>
            <a:ext cx="10265228" cy="4438106"/>
          </a:xfrm>
        </p:spPr>
        <p:txBody>
          <a:bodyPr/>
          <a:lstStyle/>
          <a:p>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es factible </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de usar en este corpus.</a:t>
            </a:r>
          </a:p>
          <a:p>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Tal vez p</a:t>
            </a:r>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odr</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ían generarse datos etiquetados y entrenarlo.</a:t>
            </a:r>
            <a:endPar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0509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solidFill>
                  <a:schemeClr val="accent1">
                    <a:lumMod val="50000"/>
                  </a:schemeClr>
                </a:solidFill>
              </a:rPr>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a:t>
            </a:r>
            <a:r>
              <a:rPr lang="es-AR" sz="2400">
                <a:latin typeface="Consolas" panose="020B0609020204030204" pitchFamily="49" charset="0"/>
                <a:ea typeface="Calibri" panose="020F0502020204030204" pitchFamily="34" charset="0"/>
                <a:cs typeface="Times New Roman" panose="02020603050405020304" pitchFamily="18" charset="0"/>
              </a:rPr>
              <a:t>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Identificación de tópicos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solidFill>
                  <a:schemeClr val="accent1">
                    <a:lumMod val="50000"/>
                  </a:schemeClr>
                </a:solidFill>
              </a:rPr>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65704" y="1280203"/>
            <a:ext cx="1457450" cy="369332"/>
          </a:xfrm>
          <a:prstGeom prst="rect">
            <a:avLst/>
          </a:prstGeom>
          <a:noFill/>
        </p:spPr>
        <p:txBody>
          <a:bodyPr wrap="none" rtlCol="0">
            <a:spAutoFit/>
          </a:bodyPr>
          <a:lstStyle/>
          <a:p>
            <a:r>
              <a:rPr lang="es-AR" b="1" dirty="0">
                <a:solidFill>
                  <a:schemeClr val="accent1">
                    <a:lumMod val="50000"/>
                  </a:schemeClr>
                </a:solidFill>
              </a:rPr>
              <a:t>N_clusters</a:t>
            </a:r>
            <a:r>
              <a:rPr lang="es-AR" dirty="0">
                <a:solidFill>
                  <a:schemeClr val="accent1">
                    <a:lumMod val="50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Liberalismo</a:t>
            </a:r>
          </a:p>
          <a:p>
            <a:r>
              <a:rPr lang="es-AR" dirty="0">
                <a:solidFill>
                  <a:schemeClr val="accent1">
                    <a:lumMod val="75000"/>
                  </a:schemeClr>
                </a:solidFill>
              </a:rPr>
              <a:t>Centro</a:t>
            </a:r>
          </a:p>
          <a:p>
            <a:r>
              <a:rPr lang="es-AR" dirty="0">
                <a:solidFill>
                  <a:schemeClr val="accent1">
                    <a:lumMod val="75000"/>
                  </a:schemeClr>
                </a:solidFill>
              </a:rPr>
              <a:t>Izquierda</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chemeClr val="accent1">
                    <a:lumMod val="50000"/>
                  </a:schemeClr>
                </a:solidFill>
                <a:effectLst/>
                <a:latin typeface="Consolas" panose="020B0609020204030204" pitchFamily="49" charset="0"/>
              </a:rPr>
              <a:t>Identificar las temáticas subyacentes al conjunto de opiniones.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Automatizar este proceso. </a:t>
            </a: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xmlns="">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xmlns="">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xmlns="">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xmlns="">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xmlns="">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xmlns="">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xmlns="">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xmlns="">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xmlns="">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xmlns="">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xmlns="">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xmlns="">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xmlns="">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xmlns="">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xmlns="">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xmlns="">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xmlns="">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xmlns="">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xmlns="">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xmlns="">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xmlns="">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xmlns="">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xmlns="">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xmlns="">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xmlns="">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xmlns="">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xmlns="">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xmlns="">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xmlns="">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xmlns="">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xmlns="">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xmlns="">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xmlns="">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xmlns="">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xmlns="">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xmlns="">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solidFill>
                  <a:schemeClr val="accent1">
                    <a:lumMod val="50000"/>
                  </a:schemeClr>
                </a:solidFill>
              </a:rPr>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0404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xmlns="">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Tree>
    <p:extLst>
      <p:ext uri="{BB962C8B-B14F-4D97-AF65-F5344CB8AC3E}">
        <p14:creationId xmlns:p14="http://schemas.microsoft.com/office/powerpoint/2010/main" val="122624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943597" y="77168"/>
            <a:ext cx="9875520" cy="1356360"/>
          </a:xfrm>
        </p:spPr>
        <p:txBody>
          <a:bodyPr/>
          <a:lstStyle/>
          <a:p>
            <a:pPr algn="ctr"/>
            <a:r>
              <a:rPr lang="es-AR" b="1" dirty="0">
                <a:solidFill>
                  <a:schemeClr val="accent1">
                    <a:lumMod val="50000"/>
                  </a:schemeClr>
                </a:solidFill>
              </a:rPr>
              <a:t>Emociones</a:t>
            </a:r>
            <a:br>
              <a:rPr lang="es-AR" b="1" dirty="0">
                <a:solidFill>
                  <a:schemeClr val="accent1">
                    <a:lumMod val="50000"/>
                  </a:schemeClr>
                </a:solidFill>
              </a:rPr>
            </a:br>
            <a:r>
              <a:rPr lang="es-AR" sz="1800" b="1" dirty="0">
                <a:solidFill>
                  <a:schemeClr val="accent1">
                    <a:lumMod val="50000"/>
                  </a:schemeClr>
                </a:solidFill>
              </a:rPr>
              <a:t>Ridge Plot</a:t>
            </a:r>
            <a:endParaRPr lang="es-AR" b="1" dirty="0">
              <a:solidFill>
                <a:schemeClr val="accent1">
                  <a:lumMod val="50000"/>
                </a:schemeClr>
              </a:solidFill>
            </a:endParaRPr>
          </a:p>
        </p:txBody>
      </p:sp>
      <p:pic>
        <p:nvPicPr>
          <p:cNvPr id="7" name="Marcador de contenido 6">
            <a:extLst>
              <a:ext uri="{FF2B5EF4-FFF2-40B4-BE49-F238E27FC236}">
                <a16:creationId xmlns:a16="http://schemas.microsoft.com/office/drawing/2014/main" id="{314C2EA9-613B-53AF-FDD8-75CB06849830}"/>
              </a:ext>
            </a:extLst>
          </p:cNvPr>
          <p:cNvPicPr>
            <a:picLocks noGrp="1" noChangeAspect="1"/>
          </p:cNvPicPr>
          <p:nvPr>
            <p:ph idx="1"/>
          </p:nvPr>
        </p:nvPicPr>
        <p:blipFill>
          <a:blip r:embed="rId2"/>
          <a:stretch>
            <a:fillRect/>
          </a:stretch>
        </p:blipFill>
        <p:spPr>
          <a:xfrm>
            <a:off x="2443350" y="1184367"/>
            <a:ext cx="7305300" cy="5430762"/>
          </a:xfrm>
        </p:spPr>
      </p:pic>
    </p:spTree>
    <p:extLst>
      <p:ext uri="{BB962C8B-B14F-4D97-AF65-F5344CB8AC3E}">
        <p14:creationId xmlns:p14="http://schemas.microsoft.com/office/powerpoint/2010/main" val="2111263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solidFill>
                  <a:schemeClr val="accent1">
                    <a:lumMod val="50000"/>
                  </a:schemeClr>
                </a:solidFill>
              </a:rPr>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xmlns="">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xmlns="">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xmlns="">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xmlns="">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xmlns="">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xmlns="">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xmlns="">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xmlns="">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xmlns="">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xmlns="">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xmlns="">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xmlns="">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xmlns="">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xmlns="">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xmlns="">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xmlns="">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xmlns="">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xmlns="">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xmlns="">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xmlns="">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xmlns="">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xmlns="">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xmlns="">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xmlns="">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xmlns="">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xmlns="">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solidFill>
                  <a:schemeClr val="accent1">
                    <a:lumMod val="50000"/>
                  </a:schemeClr>
                </a:solidFill>
              </a:rPr>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xmlns="">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xmlns="">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xmlns="">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xmlns="">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xmlns="">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xmlns="">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xmlns="">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xmlns="">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xmlns="">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xmlns="">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xmlns="">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xmlns="">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xmlns="">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xmlns="">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xmlns="">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xmlns="">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xmlns="">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xmlns="">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xmlns="">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xmlns="">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xmlns="">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xmlns="">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xmlns="">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xmlns="">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xmlns="">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1206</TotalTime>
  <Words>1650</Words>
  <Application>Microsoft Office PowerPoint</Application>
  <PresentationFormat>Panorámica</PresentationFormat>
  <Paragraphs>505</Paragraphs>
  <Slides>119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119</vt:i4>
      </vt:variant>
    </vt:vector>
  </HeadingPairs>
  <TitlesOfParts>
    <vt:vector size="124" baseType="lpstr">
      <vt:lpstr>Arial</vt:lpstr>
      <vt:lpstr>Calibri</vt:lpstr>
      <vt:lpstr>Consolas</vt:lpstr>
      <vt:lpstr>Corbel</vt:lpstr>
      <vt:lpstr>Base</vt:lpstr>
      <vt:lpstr>COMPRENDER  IDEAS</vt:lpstr>
      <vt:lpstr>Objetivos</vt:lpstr>
      <vt:lpstr>Presentación de PowerPoint</vt:lpstr>
      <vt:lpstr>Presentación de PowerPoint</vt:lpstr>
      <vt:lpstr>Documentos por desafío</vt:lpstr>
      <vt:lpstr>Emociones</vt:lpstr>
      <vt:lpstr>Emociones Ridge Plot</vt:lpstr>
      <vt:lpstr>Vectorizar cada documento</vt:lpstr>
      <vt:lpstr>Clústeres de tópicos por desafio</vt:lpstr>
      <vt:lpstr>Documento más importante</vt:lpstr>
      <vt:lpstr>Resultado</vt:lpstr>
      <vt:lpstr>Frecuencia de palabras</vt:lpstr>
      <vt:lpstr>Presentación de PowerPoint</vt:lpstr>
      <vt:lpstr>Presentación de PowerPoint</vt:lpstr>
      <vt:lpstr>Conclusión</vt:lpstr>
      <vt:lpstr>Identificación de tópicos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lpstr>Resumen de cada clúster</vt:lpstr>
      <vt:lpstr>Desafío 12 Clúster 1</vt:lpstr>
      <vt:lpstr>Desafío 12 Clúster 2</vt:lpstr>
      <vt:lpstr>Desafío 17</vt:lpstr>
      <vt:lpstr>Desafío 14</vt:lpstr>
      <vt:lpstr>Desafío 13</vt:lpstr>
      <vt:lpstr>Desafío 18</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75</cp:revision>
  <dcterms:created xsi:type="dcterms:W3CDTF">2023-02-22T14:13:09Z</dcterms:created>
  <dcterms:modified xsi:type="dcterms:W3CDTF">2023-03-07T13:30:11Z</dcterms:modified>
</cp:coreProperties>
</file>